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8" r:id="rId7"/>
    <p:sldId id="267" r:id="rId8"/>
    <p:sldId id="266" r:id="rId9"/>
    <p:sldId id="269" r:id="rId10"/>
    <p:sldId id="270" r:id="rId11"/>
    <p:sldId id="271" r:id="rId12"/>
    <p:sldId id="272" r:id="rId13"/>
    <p:sldId id="273" r:id="rId14"/>
    <p:sldId id="277" r:id="rId15"/>
    <p:sldId id="274" r:id="rId16"/>
    <p:sldId id="258" r:id="rId17"/>
    <p:sldId id="275" r:id="rId18"/>
    <p:sldId id="276" r:id="rId19"/>
    <p:sldId id="260" r:id="rId20"/>
    <p:sldId id="279" r:id="rId21"/>
    <p:sldId id="280" r:id="rId22"/>
    <p:sldId id="278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5972-7F3D-2E58-716E-8FC17FED4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F7F6B-9CE5-56E1-B4B4-B59FBDBC2E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402E4-B4DC-3D57-F8AB-BC1CCA505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05B47-D61E-D111-931F-7A72E4A4A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7F23B-D21F-6106-5B2E-0DDC81928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E365-E183-DE5B-AE5A-F10177B54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8AC88-D737-E723-C307-221DF3DBE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541A9-83CB-B07C-1BD2-001B0780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6F29C-BE84-00F1-5F94-B81FBA4C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A23DD-E173-53A2-A341-0E776214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92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7B529-6FF4-D816-843B-61ECA62C5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57D40-0009-7844-F058-905B422EE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DEC4E-8C20-31B2-5A27-4133A4C7F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9DF7C-BF31-F902-3F0D-814E85E7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6460A-A88A-8764-39AD-0C971A254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4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8241A-6DA0-67BB-CAFE-00B6DC519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9BDA-F5DB-57F2-75CD-0774ADB21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96323-1018-1EB4-1408-35CB725B8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2EBD7-0CA8-C066-0387-CD5D3514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EF2DF-2E08-E412-B46A-67477111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C5EF-3B28-8388-35E0-36AB0BCD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7F73A-1DC7-22DD-910D-5871CF19E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DCA19-39B6-EDD3-C89D-1FBCE5A6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DBA83-E7C9-779D-FD96-FB9ABB4FB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094A9-25CD-660F-5B6A-1C753460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5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C8C33-90BC-0792-18AB-D3CB1F68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1823-F741-7E64-3F4A-91A757CE0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B51FB-9192-A8ED-A034-F58E16E08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DA02C-E1DA-A907-5429-6521231C7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52166-B79A-22FA-8D53-F2B41BC4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448D3-F3C3-0E07-D96F-B2F897CC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32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C9D6-55E3-7CEE-64EE-7D18FF80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C573-12F5-E2F1-62A4-B3E78CEE0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481B8-B6BC-9FA2-E7E7-714966346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0EE07-1217-5F43-A92D-DA50F5BB14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7267E-2E26-B613-CDE3-B09033B98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E3263A-65D8-833A-7912-A5BBA30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992EE-E014-C95C-3BD1-F55D5B1D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628D2-A10C-716E-7B7F-B196D7AC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6523-4140-03FB-9F9E-467D1FBFC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0445E-904F-AAD8-BF92-9289494F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A5DF5E-40B5-7775-877C-187E6399C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C1D97-2514-46D1-BA25-71A084CF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2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BC983-313C-5BE7-25A8-6ADE8148E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95271B-2AA7-F19F-8ACC-B9DF38CEF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BD0BB-5E4A-8474-AC9F-8B01EE9E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9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87701-3EDE-F00A-6D2E-447CD63A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9E03-9B28-F83F-B6E2-1728F2429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8DCE7-4E3E-AD16-E7F0-3CE42DAC7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286B2-BCF2-6F4F-53D6-944BE5A6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0D9B9-4AF5-CA40-9CE3-5ED72AD4D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1A5E7-FD08-6CD7-5B14-4A9C7425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2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E170-EAD7-E6CE-CD56-F2AFF169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AFA63-9DDA-328C-86F2-AB768FFBA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0FBD3-F39F-8097-1B1A-4B0A77308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C78D2-9B7F-1760-5CDB-00ECFB42F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21EE-2195-A85A-A512-1BD86C847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F8310-EA3E-D9B2-CA44-9074F53E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2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4558F-581C-DBF7-85EF-F6B14FA4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57654-14FB-CA3C-DB4A-AB3DC5588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D19CD-A4C2-1062-F237-25D3AD272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E33B2-3D53-471A-9A53-91107CC6ED52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A4A43-4721-A881-64FD-DE0E40595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4B33D-3406-F968-F6A7-7E01D3FBA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64FD6-FE60-4E6C-93D1-F1943434B2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89B4-3DB5-574E-CE0D-D8BC25E06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hu-HU" dirty="0"/>
              <a:t>épszintézis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C1C67E-CD41-C76F-D7CC-0FEFD4F368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BRDF labor 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2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CA360-C740-F9BC-63FE-3254AAE3C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objektumok lassan forogjanak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06AD7-E956-0672-307E-19B92C056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apply</a:t>
            </a:r>
            <a:r>
              <a:rPr lang="hu-HU" dirty="0"/>
              <a:t>-ban adhatunk nekik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move</a:t>
            </a:r>
            <a:r>
              <a:rPr lang="hu-HU" dirty="0"/>
              <a:t>-ot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move = object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GameObject.Motion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(this){</a:t>
            </a:r>
          </a:p>
          <a:p>
            <a:pPr marL="457200" lvl="1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override operator fun invoke(</a:t>
            </a:r>
          </a:p>
          <a:p>
            <a:pPr marL="457200" lvl="1" indent="0">
              <a:buNone/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dt : Float,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…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76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2F42-34F4-1F55-4655-2F9C2402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 err="1"/>
              <a:t>lambert-fs.glsl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95159-D4FF-F2F4-4246-9BA1E12A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Hozzuk létre az új FS </a:t>
            </a:r>
            <a:r>
              <a:rPr lang="hu-HU" dirty="0" err="1"/>
              <a:t>forrásfilet</a:t>
            </a:r>
            <a:endParaRPr lang="hu-HU" dirty="0"/>
          </a:p>
          <a:p>
            <a:r>
              <a:rPr lang="hu-HU" dirty="0"/>
              <a:t>Az </a:t>
            </a:r>
            <a:r>
              <a:rPr lang="hu-HU" dirty="0" err="1"/>
              <a:t>envmapped-fs.glsl</a:t>
            </a:r>
            <a:r>
              <a:rPr lang="hu-HU" dirty="0"/>
              <a:t> mintájára</a:t>
            </a:r>
          </a:p>
          <a:p>
            <a:r>
              <a:rPr lang="hu-HU" dirty="0"/>
              <a:t>Az anyagba nem kell a textúra</a:t>
            </a:r>
          </a:p>
          <a:p>
            <a:r>
              <a:rPr lang="hu-HU" dirty="0" err="1"/>
              <a:t>Kr</a:t>
            </a:r>
            <a:r>
              <a:rPr lang="hu-HU" dirty="0"/>
              <a:t> helyett </a:t>
            </a:r>
            <a:r>
              <a:rPr lang="hu-HU" dirty="0" err="1"/>
              <a:t>kd</a:t>
            </a:r>
            <a:r>
              <a:rPr lang="hu-HU" dirty="0"/>
              <a:t> paraméter lesz</a:t>
            </a:r>
          </a:p>
          <a:p>
            <a:endParaRPr lang="hu-HU" dirty="0"/>
          </a:p>
          <a:p>
            <a:r>
              <a:rPr lang="hu-HU" dirty="0"/>
              <a:t>Írjuk meg a következő diákon szereplő függvényeket, aztán hívjuk meg fix (kódba égetett) fényirányvektorral és teljesítménysűrűséggel</a:t>
            </a:r>
          </a:p>
          <a:p>
            <a:r>
              <a:rPr lang="hu-HU" dirty="0"/>
              <a:t>Hozzájárulást adjuk a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radianceToEye</a:t>
            </a:r>
            <a:r>
              <a:rPr lang="hu-HU" dirty="0"/>
              <a:t>-hoz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9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A706F-DCA9-77DD-811C-0DB2B645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BRDF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EFDFDD4-2E64-EC7C-E8A4-EA8FB71A161B}"/>
              </a:ext>
            </a:extLst>
          </p:cNvPr>
          <p:cNvSpPr txBox="1">
            <a:spLocks/>
          </p:cNvSpPr>
          <p:nvPr/>
        </p:nvSpPr>
        <p:spPr>
          <a:xfrm>
            <a:off x="0" y="1900269"/>
            <a:ext cx="12192000" cy="5032376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>
            <a:solidFill>
              <a:srgbClr val="FFC000">
                <a:lumMod val="5000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brdf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normal,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viewDir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return </a:t>
            </a:r>
            <a:r>
              <a:rPr kumimoji="0" lang="hu-HU" sz="4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?mi a BRDF diffúz esetben?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687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EFDFDD4-2E64-EC7C-E8A4-EA8FB71A161B}"/>
              </a:ext>
            </a:extLst>
          </p:cNvPr>
          <p:cNvSpPr txBox="1">
            <a:spLocks/>
          </p:cNvSpPr>
          <p:nvPr/>
        </p:nvSpPr>
        <p:spPr>
          <a:xfrm>
            <a:off x="0" y="1900269"/>
            <a:ext cx="12192000" cy="5032376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>
            <a:solidFill>
              <a:srgbClr val="FFC000">
                <a:lumMod val="5000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vec3 shade(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normal,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viewDir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40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dirty="0" err="1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tompasz</a:t>
            </a:r>
            <a:r>
              <a:rPr lang="hu-HU" sz="4000" dirty="0" err="1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ögre</a:t>
            </a:r>
            <a:r>
              <a:rPr lang="hu-HU" sz="40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figyeljünk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4000" dirty="0"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9F577-9C07-4CC6-1AFA-A2FF5745FB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1" y="555308"/>
            <a:ext cx="9481233" cy="81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8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21F4F1-F9D0-0F51-3C8F-F30ECDD7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Kezdeti </a:t>
            </a:r>
            <a:r>
              <a:rPr lang="hu-HU" dirty="0" err="1"/>
              <a:t>kd</a:t>
            </a:r>
            <a:r>
              <a:rPr lang="hu-HU" dirty="0"/>
              <a:t> beállítása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2F9FE-6601-6102-D006-229A85E64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Scene</a:t>
            </a:r>
            <a:r>
              <a:rPr lang="hu-HU" dirty="0"/>
              <a:t>-ben a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makeMaterial</a:t>
            </a:r>
            <a:r>
              <a:rPr lang="hu-HU" dirty="0"/>
              <a:t> a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kr</a:t>
            </a:r>
            <a:r>
              <a:rPr lang="hu-HU" dirty="0"/>
              <a:t> mintájára a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kd</a:t>
            </a:r>
            <a:r>
              <a:rPr lang="hu-HU" dirty="0" err="1"/>
              <a:t>-nek</a:t>
            </a:r>
            <a:r>
              <a:rPr lang="hu-HU" dirty="0"/>
              <a:t> is adjon hihető kezdőértéket</a:t>
            </a:r>
          </a:p>
          <a:p>
            <a:pPr lvl="1"/>
            <a:r>
              <a:rPr lang="hu-HU" dirty="0"/>
              <a:t>Milyen tartományban legyen?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8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C302-92A5-026F-0FBB-661D89D1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 (1 </a:t>
            </a:r>
            <a:r>
              <a:rPr lang="hu-HU" dirty="0" err="1"/>
              <a:t>envmap</a:t>
            </a:r>
            <a:r>
              <a:rPr lang="hu-HU" dirty="0"/>
              <a:t> + 1 </a:t>
            </a:r>
            <a:r>
              <a:rPr lang="hu-HU" dirty="0" err="1"/>
              <a:t>lambert</a:t>
            </a:r>
            <a:r>
              <a:rPr lang="hu-HU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EEA82-2D2C-66F6-688E-14FACE584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500783"/>
            <a:ext cx="9134475" cy="513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3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A706F-DCA9-77DD-811C-0DB2B645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Light</a:t>
            </a:r>
            <a:r>
              <a:rPr lang="hu-HU" dirty="0"/>
              <a:t> osztály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EFDFDD4-2E64-EC7C-E8A4-EA8FB71A161B}"/>
              </a:ext>
            </a:extLst>
          </p:cNvPr>
          <p:cNvSpPr txBox="1">
            <a:spLocks/>
          </p:cNvSpPr>
          <p:nvPr/>
        </p:nvSpPr>
        <p:spPr>
          <a:xfrm>
            <a:off x="0" y="1900269"/>
            <a:ext cx="12192000" cy="5032376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>
            <a:solidFill>
              <a:srgbClr val="FFC000">
                <a:lumMod val="5000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vision.gears.webglmath.*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Light(id : Int) :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UniformProvider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("lights[$id]") {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position by Vec4(0.0f, 1.0f, 0.0f, 0.0f)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Vec3(0.0f, 0.0f, 0.0f)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686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A706F-DCA9-77DD-811C-0DB2B645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ciklus a </a:t>
            </a:r>
            <a:r>
              <a:rPr lang="hu-HU" dirty="0" err="1"/>
              <a:t>lambert</a:t>
            </a:r>
            <a:r>
              <a:rPr lang="hu-HU" dirty="0"/>
              <a:t> FS-ben, minden fényre </a:t>
            </a:r>
            <a:r>
              <a:rPr lang="hu-HU" dirty="0" err="1"/>
              <a:t>shade-eljünk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EFDFDD4-2E64-EC7C-E8A4-EA8FB71A161B}"/>
              </a:ext>
            </a:extLst>
          </p:cNvPr>
          <p:cNvSpPr txBox="1">
            <a:spLocks/>
          </p:cNvSpPr>
          <p:nvPr/>
        </p:nvSpPr>
        <p:spPr>
          <a:xfrm>
            <a:off x="0" y="1900269"/>
            <a:ext cx="12192000" cy="5032376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>
            <a:solidFill>
              <a:srgbClr val="FFC000">
                <a:lumMod val="5000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uniform struct {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vec4 position;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vec3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 lights[8];</a:t>
            </a:r>
            <a:endParaRPr kumimoji="0" lang="hu-HU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lang="hu-H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hu-HU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// irány- és pontfényforrásokra is működő kód: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vec3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lightDiff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lights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[i].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position.xyz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x *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lights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[i].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position.w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lightDistSquared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dot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lightDiff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lightDiff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vec3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lightDir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lightDiff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sqrt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lightDistSquared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vec3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lights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[i].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powerDensity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kumimoji="0" lang="hu-HU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lightDistSquared</a:t>
            </a:r>
            <a:r>
              <a:rPr kumimoji="0" lang="hu-HU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hu-HU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lang="hu-H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lang="hu-H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lang="hu-HU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hu-HU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212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9F913F-5722-8C15-7192-7418C581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Fények létrehozása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F0200-3DCA-DEC4-C6D2-D592F49F0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Scene</a:t>
            </a:r>
            <a:r>
              <a:rPr lang="hu-HU" dirty="0"/>
              <a:t>-ben </a:t>
            </a:r>
            <a:r>
              <a:rPr lang="hu-HU" dirty="0" err="1"/>
              <a:t>lights</a:t>
            </a:r>
            <a:r>
              <a:rPr lang="hu-HU" dirty="0"/>
              <a:t> tömb</a:t>
            </a:r>
          </a:p>
          <a:p>
            <a:r>
              <a:rPr lang="hu-HU" dirty="0"/>
              <a:t>Benne levő példányok inicializálása (</a:t>
            </a:r>
            <a:r>
              <a:rPr lang="hu-HU" dirty="0" err="1"/>
              <a:t>id</a:t>
            </a:r>
            <a:r>
              <a:rPr lang="hu-HU" dirty="0"/>
              <a:t> paraméterre figyeljünk)</a:t>
            </a:r>
          </a:p>
          <a:p>
            <a:pPr lvl="1"/>
            <a:r>
              <a:rPr lang="hu-HU" dirty="0"/>
              <a:t>Ne legyenek inicializálatlan fények számításba véve a </a:t>
            </a:r>
            <a:r>
              <a:rPr lang="hu-HU" dirty="0" err="1"/>
              <a:t>shaderben</a:t>
            </a:r>
            <a:endParaRPr lang="hu-HU" dirty="0"/>
          </a:p>
          <a:p>
            <a:r>
              <a:rPr lang="hu-HU" dirty="0"/>
              <a:t>Rajzoláskor adjuk át ezeket az új uniform </a:t>
            </a:r>
            <a:r>
              <a:rPr lang="hu-HU" dirty="0" err="1"/>
              <a:t>providereket</a:t>
            </a:r>
            <a:endParaRPr lang="hu-HU" dirty="0"/>
          </a:p>
          <a:p>
            <a:pPr lvl="1"/>
            <a:r>
              <a:rPr lang="hu-HU" dirty="0" err="1"/>
              <a:t>Spread</a:t>
            </a:r>
            <a:r>
              <a:rPr lang="hu-HU" dirty="0"/>
              <a:t> operátor (*) csinál tömbből paraméterlistát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85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3A151-FE11-9F3A-66DD-1CEC0D79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 err="1"/>
              <a:t>Phong-Blinn</a:t>
            </a:r>
            <a:r>
              <a:rPr lang="hu-HU" dirty="0"/>
              <a:t> FS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78723D-A229-417C-18FC-92259A97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Új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phongBlinn-fs.glsl</a:t>
            </a:r>
            <a:r>
              <a:rPr lang="hu-HU" dirty="0"/>
              <a:t> file</a:t>
            </a:r>
          </a:p>
          <a:p>
            <a:pPr lvl="1"/>
            <a:r>
              <a:rPr lang="hu-HU" dirty="0"/>
              <a:t>A 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lambert-fs.glsl</a:t>
            </a:r>
            <a:r>
              <a:rPr lang="hu-HU" dirty="0"/>
              <a:t> másolásával</a:t>
            </a:r>
          </a:p>
          <a:p>
            <a:r>
              <a:rPr lang="hu-HU" dirty="0"/>
              <a:t>Diffúz plusz</a:t>
            </a:r>
          </a:p>
          <a:p>
            <a:pPr lvl="1"/>
            <a:endParaRPr lang="hu-HU" dirty="0"/>
          </a:p>
          <a:p>
            <a:pPr lvl="1"/>
            <a:r>
              <a:rPr lang="hu-HU" dirty="0"/>
              <a:t>Ahol a cosinus </a:t>
            </a:r>
            <a:r>
              <a:rPr lang="hu-HU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dot</a:t>
            </a:r>
            <a:r>
              <a:rPr lang="hu-HU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hu-HU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normalize</a:t>
            </a:r>
            <a:r>
              <a:rPr lang="hu-HU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hu-HU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viewDir</a:t>
            </a:r>
            <a:r>
              <a:rPr lang="hu-HU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+ </a:t>
            </a:r>
            <a:r>
              <a:rPr lang="hu-HU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lightDir</a:t>
            </a:r>
            <a:r>
              <a:rPr lang="hu-HU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), </a:t>
            </a:r>
            <a:r>
              <a:rPr lang="hu-HU" sz="28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normal</a:t>
            </a:r>
            <a:r>
              <a:rPr lang="hu-HU" sz="28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r>
              <a:rPr lang="hu-HU" dirty="0"/>
              <a:t> </a:t>
            </a:r>
          </a:p>
          <a:p>
            <a:r>
              <a:rPr lang="hu-HU" dirty="0"/>
              <a:t>Mi ebből a BRDF? Tudjuk csak a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brdf</a:t>
            </a:r>
            <a:r>
              <a:rPr lang="hu-HU" dirty="0"/>
              <a:t> segédfüggvényünket módosítani, és a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shade</a:t>
            </a:r>
            <a:r>
              <a:rPr lang="hu-HU" dirty="0" err="1"/>
              <a:t>-et</a:t>
            </a:r>
            <a:r>
              <a:rPr lang="hu-HU" dirty="0"/>
              <a:t> békén hagyni?</a:t>
            </a:r>
          </a:p>
          <a:p>
            <a:pPr lvl="2"/>
            <a:r>
              <a:rPr lang="hu-HU" dirty="0"/>
              <a:t>Ha nem, akkor módosítjuk a 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shade</a:t>
            </a:r>
            <a:r>
              <a:rPr lang="hu-HU" dirty="0" err="1"/>
              <a:t>-et</a:t>
            </a:r>
            <a:endParaRPr lang="hu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C5EF13-26ED-BFA7-AE0D-54FA9282CF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81" y="3126391"/>
            <a:ext cx="2329600" cy="3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3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5F80E2-5D4D-BCC4-61A2-CCF98A1B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Kezdeti állapot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5877CE-D4C1-10E0-207E-278A57567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038350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0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D561-B1F4-8978-1AE0-6E368C3E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kiállítási tárgy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59C0E-D732-1927-A45D-159734F3D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Új </a:t>
            </a:r>
            <a:r>
              <a:rPr lang="hu-HU" dirty="0" err="1"/>
              <a:t>makeMaterial</a:t>
            </a:r>
            <a:r>
              <a:rPr lang="hu-HU" dirty="0"/>
              <a:t> hívás</a:t>
            </a:r>
          </a:p>
          <a:p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ks</a:t>
            </a:r>
            <a:r>
              <a:rPr lang="hu-HU" dirty="0"/>
              <a:t>,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shininess</a:t>
            </a:r>
            <a:r>
              <a:rPr lang="hu-HU" dirty="0"/>
              <a:t> uniformok random inicializálása</a:t>
            </a:r>
          </a:p>
          <a:p>
            <a:pPr lvl="1"/>
            <a:r>
              <a:rPr lang="hu-HU" dirty="0"/>
              <a:t>Milyen határok között?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89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7A644-9A6B-9C7D-FB02-CD1A758E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Két </a:t>
            </a:r>
            <a:r>
              <a:rPr lang="hu-HU" dirty="0" err="1"/>
              <a:t>Phong-Blinn</a:t>
            </a:r>
            <a:r>
              <a:rPr lang="hu-HU" dirty="0"/>
              <a:t> variáció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59925-EB95-6C8A-C909-7EBDD5EC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 legyen ha </a:t>
            </a:r>
            <a:r>
              <a:rPr lang="en-US" dirty="0"/>
              <a:t>dot(normal, </a:t>
            </a:r>
            <a:r>
              <a:rPr lang="en-US" dirty="0" err="1"/>
              <a:t>lightDir</a:t>
            </a:r>
            <a:r>
              <a:rPr lang="en-US" dirty="0"/>
              <a:t>)</a:t>
            </a:r>
            <a:r>
              <a:rPr lang="hu-HU" dirty="0"/>
              <a:t> </a:t>
            </a:r>
            <a:r>
              <a:rPr lang="en-US" dirty="0"/>
              <a:t>&lt; 0?</a:t>
            </a:r>
          </a:p>
          <a:p>
            <a:pPr lvl="1"/>
            <a:r>
              <a:rPr lang="en-US" dirty="0" err="1"/>
              <a:t>Spekul</a:t>
            </a:r>
            <a:r>
              <a:rPr lang="hu-HU" dirty="0" err="1"/>
              <a:t>áris</a:t>
            </a:r>
            <a:r>
              <a:rPr lang="hu-HU" dirty="0"/>
              <a:t> tag is legyen nulla</a:t>
            </a:r>
          </a:p>
          <a:p>
            <a:pPr marL="457200" lvl="1" indent="0">
              <a:buNone/>
            </a:pPr>
            <a:endParaRPr lang="hu-HU" dirty="0"/>
          </a:p>
          <a:p>
            <a:pPr lvl="1"/>
            <a:r>
              <a:rPr lang="hu-HU" dirty="0"/>
              <a:t>Vagy ne legyen nulla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9C642-73E8-7EDF-08E0-0297EF2D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767" y="2342891"/>
            <a:ext cx="5743575" cy="3230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4E985-D51D-2A28-7A24-61E0A8B78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70784"/>
            <a:ext cx="5629275" cy="3166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405FC-C2A8-D640-9C0E-48884D9B524B}"/>
              </a:ext>
            </a:extLst>
          </p:cNvPr>
          <p:cNvSpPr txBox="1"/>
          <p:nvPr/>
        </p:nvSpPr>
        <p:spPr>
          <a:xfrm>
            <a:off x="1295400" y="5665569"/>
            <a:ext cx="431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FF00"/>
                </a:solidFill>
              </a:rPr>
              <a:t>Ez egy sárga test, az árnyékos oldalra átcsúszó </a:t>
            </a:r>
            <a:r>
              <a:rPr lang="hu-HU" dirty="0" err="1">
                <a:solidFill>
                  <a:srgbClr val="FFFF00"/>
                </a:solidFill>
              </a:rPr>
              <a:t>spekuláris</a:t>
            </a:r>
            <a:r>
              <a:rPr lang="hu-HU" dirty="0">
                <a:solidFill>
                  <a:srgbClr val="FFFF00"/>
                </a:solidFill>
              </a:rPr>
              <a:t> visszaverődéssel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C6F09-8BE8-8A62-110A-89AC4BBA6D94}"/>
              </a:ext>
            </a:extLst>
          </p:cNvPr>
          <p:cNvSpPr txBox="1"/>
          <p:nvPr/>
        </p:nvSpPr>
        <p:spPr>
          <a:xfrm>
            <a:off x="7302273" y="4717791"/>
            <a:ext cx="4312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FF00"/>
                </a:solidFill>
              </a:rPr>
              <a:t>Erős határ látszik a napos és árnyékos oldalak között a hirtelen levágott </a:t>
            </a:r>
            <a:r>
              <a:rPr lang="hu-HU" dirty="0" err="1">
                <a:solidFill>
                  <a:srgbClr val="FFFF00"/>
                </a:solidFill>
              </a:rPr>
              <a:t>spekuláris</a:t>
            </a:r>
            <a:r>
              <a:rPr lang="hu-HU" dirty="0">
                <a:solidFill>
                  <a:srgbClr val="FFFF00"/>
                </a:solidFill>
              </a:rPr>
              <a:t> visszaverődés miatt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41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9B3E-51BC-48F0-626D-14FEC63A6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 err="1"/>
              <a:t>max-Blinn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0BA04-446F-3F7D-9839-6E7FFF5E1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brdf</a:t>
            </a:r>
            <a:endParaRPr lang="hu-HU" sz="2400" dirty="0">
              <a:solidFill>
                <a:srgbClr val="00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shade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C47F3-08E2-DFD4-E8FF-AE48D438F4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714" y="2114539"/>
            <a:ext cx="3108572" cy="778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4CCC9-BE18-9BB1-059C-E14D9A9BAC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129" y="4367681"/>
            <a:ext cx="4737829" cy="74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663A-0133-A1F1-FA8C-6B47A619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1BC5F-8340-237E-CB39-88C9F8215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68041"/>
            <a:ext cx="9124950" cy="51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3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00BF-1ABF-E61D-FD74-25270CD0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Extra feladat: textúrázott diffúz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4036-A475-F9D8-F712-4C3963615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</a:t>
            </a:r>
            <a:r>
              <a:rPr lang="en-US" dirty="0" err="1"/>
              <a:t>ext</a:t>
            </a:r>
            <a:r>
              <a:rPr lang="hu-HU" dirty="0" err="1"/>
              <a:t>úra</a:t>
            </a:r>
            <a:r>
              <a:rPr lang="hu-HU" dirty="0"/>
              <a:t> betöltése</a:t>
            </a:r>
          </a:p>
          <a:p>
            <a:r>
              <a:rPr lang="hu-HU" dirty="0"/>
              <a:t>Anyagba kötése</a:t>
            </a:r>
          </a:p>
          <a:p>
            <a:r>
              <a:rPr lang="hu-HU" dirty="0" err="1"/>
              <a:t>kd</a:t>
            </a:r>
            <a:r>
              <a:rPr lang="hu-HU" dirty="0"/>
              <a:t> vétele textúrából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77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00BF-1ABF-E61D-FD74-25270CD0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Extra feladat: </a:t>
            </a:r>
            <a:r>
              <a:rPr lang="hu-HU" dirty="0" err="1"/>
              <a:t>specular</a:t>
            </a:r>
            <a:r>
              <a:rPr lang="hu-HU" dirty="0"/>
              <a:t> 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4036-A475-F9D8-F712-4C3963615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</a:t>
            </a:r>
            <a:r>
              <a:rPr lang="en-US" dirty="0" err="1"/>
              <a:t>ext</a:t>
            </a:r>
            <a:r>
              <a:rPr lang="hu-HU" dirty="0" err="1"/>
              <a:t>úra</a:t>
            </a:r>
            <a:r>
              <a:rPr lang="hu-HU" dirty="0"/>
              <a:t> betöltése</a:t>
            </a:r>
          </a:p>
          <a:p>
            <a:r>
              <a:rPr lang="hu-HU" dirty="0"/>
              <a:t>Anyagba kötése</a:t>
            </a:r>
          </a:p>
          <a:p>
            <a:r>
              <a:rPr lang="hu-HU" dirty="0" err="1"/>
              <a:t>ks</a:t>
            </a:r>
            <a:r>
              <a:rPr lang="hu-HU" dirty="0"/>
              <a:t> vétele textúrából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87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00BF-1ABF-E61D-FD74-25270CD0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Extra feladat: </a:t>
            </a:r>
            <a:r>
              <a:rPr lang="hu-HU" dirty="0" err="1"/>
              <a:t>normal</a:t>
            </a:r>
            <a:r>
              <a:rPr lang="hu-HU" dirty="0"/>
              <a:t> 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4036-A475-F9D8-F712-4C3963615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</a:t>
            </a:r>
            <a:r>
              <a:rPr lang="en-US" dirty="0" err="1"/>
              <a:t>ext</a:t>
            </a:r>
            <a:r>
              <a:rPr lang="hu-HU" dirty="0" err="1"/>
              <a:t>úra</a:t>
            </a:r>
            <a:r>
              <a:rPr lang="hu-HU" dirty="0"/>
              <a:t> betöltése</a:t>
            </a:r>
          </a:p>
          <a:p>
            <a:pPr lvl="1"/>
            <a:r>
              <a:rPr lang="hu-HU" dirty="0"/>
              <a:t>https://filterforge.com/filters/10333.html</a:t>
            </a:r>
          </a:p>
          <a:p>
            <a:r>
              <a:rPr lang="hu-HU" dirty="0"/>
              <a:t>Anyagba kötése</a:t>
            </a:r>
          </a:p>
          <a:p>
            <a:r>
              <a:rPr lang="hu-HU" dirty="0"/>
              <a:t>Normálvektor olvasása textúrából</a:t>
            </a:r>
          </a:p>
          <a:p>
            <a:pPr lvl="1"/>
            <a:r>
              <a:rPr lang="hu-HU" dirty="0"/>
              <a:t>Tangens, </a:t>
            </a:r>
            <a:r>
              <a:rPr lang="hu-HU" dirty="0" err="1"/>
              <a:t>bitangens</a:t>
            </a:r>
            <a:r>
              <a:rPr lang="hu-HU" dirty="0"/>
              <a:t>, normálvektorok súlyozása a kiolvasott értékekkel</a:t>
            </a:r>
          </a:p>
          <a:p>
            <a:pPr lvl="1"/>
            <a:r>
              <a:rPr lang="hu-HU" dirty="0"/>
              <a:t>Kapott </a:t>
            </a:r>
            <a:r>
              <a:rPr lang="hu-HU" dirty="0" err="1"/>
              <a:t>világkoordiniátás</a:t>
            </a:r>
            <a:r>
              <a:rPr lang="hu-HU" dirty="0"/>
              <a:t> normálokkal árnyalás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47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76A9B-9462-62C4-E02B-965766E5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sok </a:t>
            </a:r>
            <a:r>
              <a:rPr lang="hu-HU" dirty="0" err="1"/>
              <a:t>envmapped</a:t>
            </a:r>
            <a:r>
              <a:rPr lang="hu-HU" dirty="0"/>
              <a:t> objektum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43111-9E6C-EDBC-C66B-E7A1F669C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Sok objektumot szeretnénk létrehozni, mindegyiket különböző anyaggal</a:t>
            </a:r>
          </a:p>
          <a:p>
            <a:r>
              <a:rPr lang="hu-HU" dirty="0"/>
              <a:t>Egyelőre mindegyik a</a:t>
            </a:r>
            <a:r>
              <a:rPr lang="en-US" dirty="0"/>
              <a:t>z</a:t>
            </a:r>
            <a:r>
              <a:rPr lang="hu-HU" dirty="0"/>
              <a:t> </a:t>
            </a:r>
            <a:r>
              <a:rPr lang="hu-HU" dirty="0" err="1"/>
              <a:t>envmapped-fs.glsl</a:t>
            </a:r>
            <a:r>
              <a:rPr lang="hu-HU" dirty="0"/>
              <a:t> </a:t>
            </a:r>
            <a:r>
              <a:rPr lang="en-US" dirty="0" err="1"/>
              <a:t>shadert</a:t>
            </a:r>
            <a:r>
              <a:rPr lang="en-US" dirty="0"/>
              <a:t> </a:t>
            </a:r>
            <a:r>
              <a:rPr lang="en-US" dirty="0" err="1"/>
              <a:t>haszn</a:t>
            </a:r>
            <a:r>
              <a:rPr lang="hu-HU" dirty="0"/>
              <a:t>álja</a:t>
            </a:r>
            <a:endParaRPr lang="en-US" dirty="0"/>
          </a:p>
          <a:p>
            <a:pPr lvl="1"/>
            <a:r>
              <a:rPr lang="en-US" dirty="0"/>
              <a:t>A VS meg a transform-</a:t>
            </a:r>
            <a:r>
              <a:rPr lang="en-US" dirty="0" err="1"/>
              <a:t>vs.glsl</a:t>
            </a:r>
            <a:r>
              <a:rPr lang="en-US" dirty="0"/>
              <a:t>, </a:t>
            </a:r>
            <a:r>
              <a:rPr lang="en-US" dirty="0" err="1"/>
              <a:t>teh</a:t>
            </a:r>
            <a:r>
              <a:rPr lang="hu-HU" dirty="0"/>
              <a:t>át ugyanaz lesz a program is</a:t>
            </a:r>
          </a:p>
          <a:p>
            <a:r>
              <a:rPr lang="hu-HU" dirty="0"/>
              <a:t>De más a </a:t>
            </a:r>
            <a:r>
              <a:rPr lang="hu-HU" dirty="0" err="1"/>
              <a:t>material</a:t>
            </a:r>
            <a:r>
              <a:rPr lang="hu-HU" dirty="0"/>
              <a:t> (eltérő uniform beállítások lehetnek)</a:t>
            </a:r>
          </a:p>
          <a:p>
            <a:endParaRPr lang="hu-HU" dirty="0"/>
          </a:p>
          <a:p>
            <a:r>
              <a:rPr lang="hu-HU" dirty="0"/>
              <a:t>Használjuk a </a:t>
            </a:r>
            <a:r>
              <a:rPr lang="hu-HU" dirty="0" err="1">
                <a:latin typeface="Consolas" panose="020B0609020204030204" pitchFamily="49" charset="0"/>
              </a:rPr>
              <a:t>makeMaterial</a:t>
            </a:r>
            <a:r>
              <a:rPr lang="hu-HU" dirty="0">
                <a:latin typeface="Consolas" panose="020B0609020204030204" pitchFamily="49" charset="0"/>
              </a:rPr>
              <a:t> </a:t>
            </a:r>
            <a:r>
              <a:rPr lang="hu-HU" dirty="0"/>
              <a:t>metódust, hogy több példányt rakjunk a </a:t>
            </a:r>
            <a:r>
              <a:rPr lang="hu-HU" dirty="0" err="1">
                <a:latin typeface="Consolas" panose="020B0609020204030204" pitchFamily="49" charset="0"/>
              </a:rPr>
              <a:t>materials</a:t>
            </a:r>
            <a:r>
              <a:rPr lang="hu-HU" dirty="0"/>
              <a:t> mapbe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92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5F80E2-5D4D-BCC4-61A2-CCF98A1BD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AFB2D-DBEA-9301-ABCC-670C31D1D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987" y="1440061"/>
            <a:ext cx="8836025" cy="497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33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03A26-0FD8-1D41-1ABC-70794C9B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minden </a:t>
            </a:r>
            <a:r>
              <a:rPr lang="hu-HU" dirty="0" err="1"/>
              <a:t>GameObject</a:t>
            </a:r>
            <a:r>
              <a:rPr lang="hu-HU" dirty="0"/>
              <a:t> más elforgatással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0E0DAF-19D4-08C1-241C-F46D36515219}"/>
              </a:ext>
            </a:extLst>
          </p:cNvPr>
          <p:cNvSpPr txBox="1">
            <a:spLocks/>
          </p:cNvSpPr>
          <p:nvPr/>
        </p:nvSpPr>
        <p:spPr>
          <a:xfrm>
            <a:off x="0" y="1900269"/>
            <a:ext cx="12192000" cy="5032376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>
            <a:solidFill>
              <a:srgbClr val="FFC000">
                <a:lumMod val="50000"/>
              </a:srgb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gameObjects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ArrayList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GameObject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&gt;()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hu-HU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materials.forEachIndexed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iMaterial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materialName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material) -&gt;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hu-HU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mesh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meshes =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exhibitGeometries.map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{Mesh(material, it)}.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toTypedArray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gameObjects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+=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GameObject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(*meshes)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.apply{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//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haszn</a:t>
            </a:r>
            <a:r>
              <a:rPr lang="hu-HU" sz="28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áljuk az </a:t>
            </a:r>
            <a:r>
              <a:rPr lang="hu-HU" sz="2800" dirty="0" err="1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iMaterial</a:t>
            </a:r>
            <a:r>
              <a:rPr lang="hu-HU" sz="2800" dirty="0">
                <a:solidFill>
                  <a:srgbClr val="00B05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2800" dirty="0"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hu-HU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hu-HU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514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9026-19DE-102C-3206-AAC35D3D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C3561-8A91-BCD6-E219-72FE99652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9" y="1937742"/>
            <a:ext cx="8543925" cy="48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3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B9FD-992D-29E2-6CFA-4115FDCF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en-US" dirty="0" err="1"/>
              <a:t>ImGUI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A8B11-0E67-E030-9982-B704B118C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Most m</a:t>
            </a:r>
            <a:r>
              <a:rPr lang="en-US" dirty="0" err="1"/>
              <a:t>inden</a:t>
            </a:r>
            <a:r>
              <a:rPr lang="en-US" dirty="0"/>
              <a:t> “</a:t>
            </a:r>
            <a:r>
              <a:rPr lang="en-US" dirty="0" err="1"/>
              <a:t>envmapped</a:t>
            </a:r>
            <a:r>
              <a:rPr lang="en-US" dirty="0"/>
              <a:t>” node </a:t>
            </a:r>
            <a:r>
              <a:rPr lang="en-US" dirty="0" err="1"/>
              <a:t>egyszerre</a:t>
            </a:r>
            <a:r>
              <a:rPr lang="en-US" dirty="0"/>
              <a:t> </a:t>
            </a:r>
            <a:r>
              <a:rPr lang="en-US" dirty="0" err="1"/>
              <a:t>ny</a:t>
            </a:r>
            <a:r>
              <a:rPr lang="hu-HU" dirty="0" err="1"/>
              <a:t>ílik</a:t>
            </a:r>
            <a:r>
              <a:rPr lang="hu-HU" dirty="0"/>
              <a:t> a GUI panelen</a:t>
            </a:r>
          </a:p>
          <a:p>
            <a:r>
              <a:rPr lang="hu-HU" dirty="0"/>
              <a:t>És egy </a:t>
            </a:r>
            <a:r>
              <a:rPr lang="hu-HU" dirty="0" err="1"/>
              <a:t>kr</a:t>
            </a:r>
            <a:r>
              <a:rPr lang="hu-HU" dirty="0"/>
              <a:t> érték változtatása mindet változtatja</a:t>
            </a:r>
          </a:p>
          <a:p>
            <a:r>
              <a:rPr lang="hu-HU" dirty="0"/>
              <a:t>Javítsuk ki</a:t>
            </a:r>
          </a:p>
          <a:p>
            <a:r>
              <a:rPr lang="hu-HU" dirty="0"/>
              <a:t>Tudni kell, hogy</a:t>
            </a:r>
          </a:p>
          <a:p>
            <a:pPr lvl="1"/>
            <a:r>
              <a:rPr lang="hu-HU" dirty="0"/>
              <a:t>A 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treeNode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id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: String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{}</a:t>
            </a:r>
            <a:r>
              <a:rPr lang="hu-HU" dirty="0"/>
              <a:t> és </a:t>
            </a:r>
            <a:r>
              <a:rPr lang="hu-HU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slider</a:t>
            </a:r>
            <a:r>
              <a:rPr lang="hu-HU" dirty="0"/>
              <a:t> GUI elemekről van szó</a:t>
            </a:r>
          </a:p>
          <a:p>
            <a:pPr lvl="1"/>
            <a:r>
              <a:rPr lang="hu-HU" dirty="0"/>
              <a:t>Az azonosítójuk a</a:t>
            </a:r>
            <a:r>
              <a:rPr lang="en-US" dirty="0" err="1"/>
              <a:t>lapj</a:t>
            </a:r>
            <a:r>
              <a:rPr lang="hu-HU" dirty="0" err="1"/>
              <a:t>án</a:t>
            </a:r>
            <a:r>
              <a:rPr lang="hu-HU" dirty="0"/>
              <a:t> reagálnak az eseményekre</a:t>
            </a:r>
          </a:p>
          <a:p>
            <a:pPr lvl="1"/>
            <a:r>
              <a:rPr lang="hu-HU" dirty="0"/>
              <a:t>Most mindenkinek ugyanaz az azonosítója</a:t>
            </a:r>
          </a:p>
          <a:p>
            <a:pPr lvl="1"/>
            <a:r>
              <a:rPr lang="hu-HU" dirty="0"/>
              <a:t>Érjük el, hogy eltérő legyen</a:t>
            </a:r>
          </a:p>
          <a:p>
            <a:pPr lvl="1"/>
            <a:r>
              <a:rPr lang="hu-HU" dirty="0"/>
              <a:t>Az azonosító „</a:t>
            </a:r>
            <a:r>
              <a:rPr lang="en-US" dirty="0"/>
              <a:t>##</a:t>
            </a:r>
            <a:r>
              <a:rPr lang="hu-HU" dirty="0"/>
              <a:t>”</a:t>
            </a:r>
            <a:r>
              <a:rPr lang="en-US" dirty="0"/>
              <a:t> </a:t>
            </a:r>
            <a:r>
              <a:rPr lang="hu-HU" dirty="0"/>
              <a:t>előtti részét fogjuk látni a képernyőn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7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A9512A-E98F-E4AC-304E-EBEBB425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Feladat</a:t>
            </a:r>
            <a:r>
              <a:rPr lang="en-US" dirty="0"/>
              <a:t>: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objektumok</a:t>
            </a:r>
            <a:r>
              <a:rPr lang="en-US" dirty="0"/>
              <a:t> </a:t>
            </a:r>
            <a:r>
              <a:rPr lang="en-US" dirty="0" err="1"/>
              <a:t>helyezkedjenek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k</a:t>
            </a:r>
            <a:r>
              <a:rPr lang="hu-HU" dirty="0" err="1"/>
              <a:t>örön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1DDEF-EE40-5756-D101-B6CBCC4F7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kör sugara </a:t>
            </a:r>
            <a:r>
              <a:rPr lang="hu-HU" dirty="0" err="1"/>
              <a:t>függjön</a:t>
            </a:r>
            <a:r>
              <a:rPr lang="hu-HU" dirty="0"/>
              <a:t> az objektumok számától (vagyis az anyagok számától, mert minden anyagra egy kiállított tárgyat szeretnénk)</a:t>
            </a:r>
          </a:p>
          <a:p>
            <a:r>
              <a:rPr lang="hu-HU" dirty="0"/>
              <a:t>A pozíció </a:t>
            </a:r>
            <a:r>
              <a:rPr lang="hu-HU" dirty="0" err="1"/>
              <a:t>függjön</a:t>
            </a:r>
            <a:r>
              <a:rPr lang="hu-HU" dirty="0"/>
              <a:t> az </a:t>
            </a:r>
            <a:r>
              <a:rPr lang="hu-HU" sz="2400" dirty="0" err="1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iMaterial</a:t>
            </a:r>
            <a:r>
              <a:rPr lang="hu-HU" dirty="0"/>
              <a:t> indextől</a:t>
            </a:r>
          </a:p>
          <a:p>
            <a:r>
              <a:rPr lang="hu-HU" dirty="0"/>
              <a:t>Legyenek egy körön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23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2D4FAA-970F-19EB-4AF0-8DE98805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E0237-A166-B899-504E-34F0120FA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690688"/>
            <a:ext cx="8963025" cy="504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527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"/>
  <p:tag name="ORIGINALWIDTH" val="1742.2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L(\rvec{x}, \uvec{v}) = M(\rvec{x}, \uvec{l}) \color{ppblue} \cos \theta' f_\mathrm{r}(\uvec{l}, \rvec{x}, \uvec{v}) &#10;$$&#10;&#10;\end{document}"/>
  <p:tag name="IGUANATEXSIZE" val="36"/>
  <p:tag name="IGUANATEXCURSOR" val="8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.2328"/>
  <p:tag name="ORIGINALWIDTH" val="955.3806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rgb{L} = \rgb{M} \circ \rgb{k}_\idx{s} \cos^\gamma \delta&#10;$$&#10;&#10;\end{document}"/>
  <p:tag name="IGUANATEXSIZE" val="32"/>
  <p:tag name="IGUANATEXCURSOR" val="838"/>
  <p:tag name="TRANSPARENCY" val="True"/>
  <p:tag name="FILENAME" val=""/>
  <p:tag name="INPUTTYPE" val="0"/>
  <p:tag name="LATEXENGINEID" val="0"/>
  <p:tag name="TEMPFOLDER" val="c:\temp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9.4601"/>
  <p:tag name="ORIGINALWIDTH" val="1274.841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rgb{f}_\mathbf{r} = \frac{\rgb{k}_\idx{s} \cos^\gamma \delta}{\max \left(\cos \theta, \cos \theta'\right)}&#10;$$&#10;&#10;\end{document}"/>
  <p:tag name="IGUANATEXSIZE" val="32"/>
  <p:tag name="IGUANATEXCURSOR" val="886"/>
  <p:tag name="TRANSPARENCY" val="True"/>
  <p:tag name="FILENAME" val=""/>
  <p:tag name="INPUTTYPE" val="0"/>
  <p:tag name="LATEXENGINEID" val="0"/>
  <p:tag name="TEMPFOLDER" val="c:\temp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03.712"/>
  <p:tag name="ORIGINALWIDTH" val="1943.007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\rgb{L} = \rgb{M} \circ \rgb{k}_\idx{s} \cos^\gamma \delta&#10;\frac{\cos \theta'}{\max \left(\cos \theta, \cos \theta'\right)}&#10;$$&#10;&#10;\end{document}"/>
  <p:tag name="IGUANATEXSIZE" val="32"/>
  <p:tag name="IGUANATEXCURSOR" val="857"/>
  <p:tag name="TRANSPARENCY" val="True"/>
  <p:tag name="FILENAME" val=""/>
  <p:tag name="INPUTTYPE" val="0"/>
  <p:tag name="LATEXENGINEID" val="0"/>
  <p:tag name="TEMPFOLDER" val="c:\temp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778</Words>
  <Application>Microsoft Office PowerPoint</Application>
  <PresentationFormat>Widescreen</PresentationFormat>
  <Paragraphs>141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Office Theme</vt:lpstr>
      <vt:lpstr>Képszintézis</vt:lpstr>
      <vt:lpstr>Kezdeti állapot</vt:lpstr>
      <vt:lpstr>Feladat: sok envmapped objektum</vt:lpstr>
      <vt:lpstr>Eredmény</vt:lpstr>
      <vt:lpstr>Feladat: minden GameObject más elforgatással</vt:lpstr>
      <vt:lpstr>Eredmény</vt:lpstr>
      <vt:lpstr>Feladat: ImGUI</vt:lpstr>
      <vt:lpstr>Feladat: az objektumok helyezkedjenek el egy körön</vt:lpstr>
      <vt:lpstr>Eredmény</vt:lpstr>
      <vt:lpstr>Feladat: objektumok lassan forogjanak</vt:lpstr>
      <vt:lpstr>Feladat: lambert-fs.glsl</vt:lpstr>
      <vt:lpstr>BRDF</vt:lpstr>
      <vt:lpstr>PowerPoint Presentation</vt:lpstr>
      <vt:lpstr>Kezdeti kd beállítása</vt:lpstr>
      <vt:lpstr>Eredmény (1 envmap + 1 lambert)</vt:lpstr>
      <vt:lpstr>Light osztály</vt:lpstr>
      <vt:lpstr>Feladat: ciklus a lambert FS-ben, minden fényre shade-eljünk</vt:lpstr>
      <vt:lpstr>Fények létrehozása</vt:lpstr>
      <vt:lpstr>Feladat: Phong-Blinn FS</vt:lpstr>
      <vt:lpstr>Új kiállítási tárgy</vt:lpstr>
      <vt:lpstr>Két Phong-Blinn variáció</vt:lpstr>
      <vt:lpstr>Feladat: max-Blinn</vt:lpstr>
      <vt:lpstr>Eredmény</vt:lpstr>
      <vt:lpstr>Extra feladat: textúrázott diffúz</vt:lpstr>
      <vt:lpstr>Extra feladat: specular map</vt:lpstr>
      <vt:lpstr>Extra feladat: normal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Képszintézis</dc:title>
  <dc:creator>László Szécsi</dc:creator>
  <cp:lastModifiedBy>László Szécsi</cp:lastModifiedBy>
  <cp:revision>4</cp:revision>
  <dcterms:created xsi:type="dcterms:W3CDTF">2023-03-15T06:30:47Z</dcterms:created>
  <dcterms:modified xsi:type="dcterms:W3CDTF">2023-03-15T08:29:42Z</dcterms:modified>
</cp:coreProperties>
</file>